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94" r:id="rId5"/>
    <p:sldId id="301" r:id="rId6"/>
    <p:sldId id="296" r:id="rId7"/>
    <p:sldId id="298" r:id="rId8"/>
    <p:sldId id="299" r:id="rId9"/>
    <p:sldId id="295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712CE-EFCF-455F-B6D7-2E0338A26E9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CAEC9-3834-4434-8F8E-8D920EEE1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9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857787-8AA8-44C2-8D5A-F4DA569A87B6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88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127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FC2574-1E96-4A9D-85D9-2AA57009547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90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918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A57ECA-7F03-4148-A9B4-FC5779D9929F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8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4250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C56A61-D186-45AE-A424-670F4434E92C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92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01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FD29A4-CD33-4980-B4A6-7EF83FFD1E4A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7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476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416D4E-6E68-4B0F-ABAA-AC8328530AFF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09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4176BF-B7E6-4D1D-97DE-11A121AC199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2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60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5CB958-EA73-4DA1-BB14-C4554D2B6C3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7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69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924C15-0E3F-45A9-BFF0-D454217F38B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7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72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68F53-1762-425F-9049-EDE20D0CAC83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2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935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2C63AC-A4F6-467E-99D2-CDCAF582F6E7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31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33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DA9782-4079-4705-93E2-96EFB17C90F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2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8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0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4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1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1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8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4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3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4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image" Target="../media/image8.png"/><Relationship Id="rId3" Type="http://schemas.openxmlformats.org/officeDocument/2006/relationships/audio" Target="../media/media1.m4a"/><Relationship Id="rId7" Type="http://schemas.openxmlformats.org/officeDocument/2006/relationships/image" Target="../media/image2.emf"/><Relationship Id="rId12" Type="http://schemas.openxmlformats.org/officeDocument/2006/relationships/image" Target="../media/image7.emf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6.em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8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11.wm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8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14.w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A2B7AB-71CE-4D67-8E02-9E85A6B651EB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87778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24.4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Management overview</a:t>
            </a:r>
          </a:p>
        </p:txBody>
      </p:sp>
      <p:sp>
        <p:nvSpPr>
          <p:cNvPr id="587779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0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1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2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3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4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5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8778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1"/>
            <a:ext cx="8199438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2481264"/>
            <a:ext cx="182563" cy="102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1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3352800"/>
            <a:ext cx="65881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2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3765550"/>
            <a:ext cx="63976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3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3886200"/>
            <a:ext cx="3263900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5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4479926"/>
            <a:ext cx="3244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6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2566988"/>
            <a:ext cx="182563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029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26"/>
    </mc:Choice>
    <mc:Fallback>
      <p:transition spd="slow" advTm="143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58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58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87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587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000"/>
                                        <p:tgtEl>
                                          <p:spTgt spid="587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0"/>
                                        <p:tgtEl>
                                          <p:spTgt spid="58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A8E71D-221A-4A1C-B70B-C20BD3D839A9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89826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24.10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Example 24.3: ObjectIndentifier 1.3.6.1</a:t>
            </a:r>
          </a:p>
        </p:txBody>
      </p:sp>
      <p:sp>
        <p:nvSpPr>
          <p:cNvPr id="589827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28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29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30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31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32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33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898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2608264"/>
            <a:ext cx="8464550" cy="143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93"/>
    </mc:Choice>
    <mc:Fallback>
      <p:transition spd="slow" advTm="41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A2F17-D50F-4706-BF29-8777D41BAF92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88130" name="Text Box 2"/>
          <p:cNvSpPr txBox="1">
            <a:spLocks noChangeArrowheads="1"/>
          </p:cNvSpPr>
          <p:nvPr/>
        </p:nvSpPr>
        <p:spPr bwMode="auto">
          <a:xfrm>
            <a:off x="1600200" y="696913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>
                <a:latin typeface="Arial Unicode MS" pitchFamily="34" charset="-128"/>
              </a:rPr>
              <a:t>Figure 24.11 shows how to define IPAddress 131.21.14.8.</a:t>
            </a:r>
          </a:p>
        </p:txBody>
      </p:sp>
      <p:grpSp>
        <p:nvGrpSpPr>
          <p:cNvPr id="688131" name="Group 3"/>
          <p:cNvGrpSpPr>
            <a:grpSpLocks/>
          </p:cNvGrpSpPr>
          <p:nvPr/>
        </p:nvGrpSpPr>
        <p:grpSpPr bwMode="auto">
          <a:xfrm>
            <a:off x="1524000" y="0"/>
            <a:ext cx="9144000" cy="609600"/>
            <a:chOff x="0" y="2448"/>
            <a:chExt cx="5760" cy="384"/>
          </a:xfrm>
        </p:grpSpPr>
        <p:sp>
          <p:nvSpPr>
            <p:cNvPr id="688132" name="Rectangle 4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33" name="Text Box 5"/>
            <p:cNvSpPr txBox="1">
              <a:spLocks noChangeArrowheads="1"/>
            </p:cNvSpPr>
            <p:nvPr/>
          </p:nvSpPr>
          <p:spPr bwMode="auto">
            <a:xfrm>
              <a:off x="0" y="2448"/>
              <a:ext cx="1595" cy="365"/>
            </a:xfrm>
            <a:prstGeom prst="rect">
              <a:avLst/>
            </a:prstGeom>
            <a:solidFill>
              <a:srgbClr val="2CB8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Example</a:t>
              </a:r>
              <a:r>
                <a:rPr lang="en-US" altLang="en-US" sz="3200">
                  <a:solidFill>
                    <a:schemeClr val="bg1"/>
                  </a:solidFill>
                  <a:latin typeface="Times New Roman" panose="02020603050405020304" pitchFamily="18" charset="0"/>
                </a:rPr>
                <a:t> 24.4</a:t>
              </a:r>
              <a:endPara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1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00"/>
    </mc:Choice>
    <mc:Fallback>
      <p:transition spd="slow" advTm="36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F8391-EE9F-4A25-BC74-E55C0089CE17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91874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24.11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Example 24.4: IPAddress 131.21.14.8</a:t>
            </a:r>
          </a:p>
        </p:txBody>
      </p:sp>
      <p:sp>
        <p:nvSpPr>
          <p:cNvPr id="591875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76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77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78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79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80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81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918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2532064"/>
            <a:ext cx="8464550" cy="143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0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86"/>
    </mc:Choice>
    <mc:Fallback>
      <p:transition spd="slow" advTm="19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2B4070-4136-4AE5-87E7-1ADD86470FC2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69698" name="Rectangle 2"/>
          <p:cNvSpPr>
            <a:spLocks noChangeArrowheads="1"/>
          </p:cNvSpPr>
          <p:nvPr/>
        </p:nvSpPr>
        <p:spPr bwMode="auto">
          <a:xfrm>
            <a:off x="152400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69699" name="Text Box 3"/>
          <p:cNvSpPr txBox="1">
            <a:spLocks noChangeArrowheads="1"/>
          </p:cNvSpPr>
          <p:nvPr/>
        </p:nvSpPr>
        <p:spPr bwMode="auto">
          <a:xfrm>
            <a:off x="1752601" y="355601"/>
            <a:ext cx="21240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24-3  SMI</a:t>
            </a:r>
          </a:p>
        </p:txBody>
      </p:sp>
      <p:sp>
        <p:nvSpPr>
          <p:cNvPr id="669700" name="Text Box 4"/>
          <p:cNvSpPr txBox="1">
            <a:spLocks noChangeArrowheads="1"/>
          </p:cNvSpPr>
          <p:nvPr/>
        </p:nvSpPr>
        <p:spPr bwMode="auto">
          <a:xfrm>
            <a:off x="9753600" y="6400801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9701" name="Rectangle 5"/>
          <p:cNvSpPr>
            <a:spLocks noChangeArrowheads="1"/>
          </p:cNvSpPr>
          <p:nvPr/>
        </p:nvSpPr>
        <p:spPr bwMode="auto">
          <a:xfrm>
            <a:off x="1905000" y="1524001"/>
            <a:ext cx="85344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800">
                <a:latin typeface="Arial Unicode MS" pitchFamily="34" charset="-128"/>
              </a:rPr>
              <a:t>The Structure of Management Information is a component for network management. Its functions are:</a:t>
            </a:r>
          </a:p>
          <a:p>
            <a:pPr algn="just"/>
            <a:r>
              <a:rPr lang="en-US" altLang="en-US" sz="2800">
                <a:solidFill>
                  <a:schemeClr val="hlink"/>
                </a:solidFill>
                <a:latin typeface="Arial Unicode MS" pitchFamily="34" charset="-128"/>
              </a:rPr>
              <a:t>1.</a:t>
            </a:r>
            <a:r>
              <a:rPr lang="en-US" altLang="en-US" sz="2800">
                <a:latin typeface="Arial Unicode MS" pitchFamily="34" charset="-128"/>
              </a:rPr>
              <a:t> To name objects.</a:t>
            </a:r>
          </a:p>
          <a:p>
            <a:pPr algn="just"/>
            <a:r>
              <a:rPr lang="en-US" altLang="en-US" sz="2800">
                <a:solidFill>
                  <a:schemeClr val="hlink"/>
                </a:solidFill>
                <a:latin typeface="Arial Unicode MS" pitchFamily="34" charset="-128"/>
              </a:rPr>
              <a:t>2.</a:t>
            </a:r>
            <a:r>
              <a:rPr lang="en-US" altLang="en-US" sz="2800">
                <a:latin typeface="Arial Unicode MS" pitchFamily="34" charset="-128"/>
              </a:rPr>
              <a:t> To define the type of data that can be stored in an  object.</a:t>
            </a:r>
          </a:p>
          <a:p>
            <a:pPr algn="just"/>
            <a:r>
              <a:rPr lang="en-US" altLang="en-US" sz="2800">
                <a:solidFill>
                  <a:schemeClr val="hlink"/>
                </a:solidFill>
                <a:latin typeface="Arial Unicode MS" pitchFamily="34" charset="-128"/>
              </a:rPr>
              <a:t>3.</a:t>
            </a:r>
            <a:r>
              <a:rPr lang="en-US" altLang="en-US" sz="2800">
                <a:latin typeface="Arial Unicode MS" pitchFamily="34" charset="-128"/>
              </a:rPr>
              <a:t> To show how to encode data for transmission</a:t>
            </a:r>
            <a:br>
              <a:rPr lang="en-US" altLang="en-US" sz="2800">
                <a:latin typeface="Arial Unicode MS" pitchFamily="34" charset="-128"/>
              </a:rPr>
            </a:br>
            <a:r>
              <a:rPr lang="en-US" altLang="en-US" sz="2800">
                <a:latin typeface="Arial Unicode MS" pitchFamily="34" charset="-128"/>
              </a:rPr>
              <a:t>     over the network.</a:t>
            </a:r>
          </a:p>
          <a:p>
            <a:pPr algn="just"/>
            <a:r>
              <a:rPr lang="en-US" altLang="en-US" sz="2800">
                <a:latin typeface="Arial Unicode MS" pitchFamily="34" charset="-128"/>
              </a:rPr>
              <a:t>SMI is a guideline for SNMP. It emphasizes three attributes to handle an object: name, data type, and encoding method.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8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79"/>
    </mc:Choice>
    <mc:Fallback>
      <p:transition spd="slow" advTm="36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498A54-F85C-485A-B785-F8DFD9C7B27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71746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671747" name="Text Box 3"/>
          <p:cNvSpPr txBox="1">
            <a:spLocks noChangeArrowheads="1"/>
          </p:cNvSpPr>
          <p:nvPr/>
        </p:nvSpPr>
        <p:spPr bwMode="auto">
          <a:xfrm>
            <a:off x="9753600" y="6400801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1828800" y="838200"/>
            <a:ext cx="8382000" cy="14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Name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Type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Encoding Method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517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6"/>
    </mc:Choice>
    <mc:Fallback>
      <p:transition spd="slow" advTm="6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7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717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B0F172-B0B1-49D9-9529-688EC2BD5242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26690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24.5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Object identifier</a:t>
            </a:r>
          </a:p>
        </p:txBody>
      </p:sp>
      <p:sp>
        <p:nvSpPr>
          <p:cNvPr id="626691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2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3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4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5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6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7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62669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947738"/>
            <a:ext cx="8372475" cy="507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43063" y="610906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625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658"/>
    </mc:Choice>
    <mc:Fallback>
      <p:transition spd="slow" advTm="152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26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E9F41E-AD2B-4A23-B121-1383320A2A4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75842" name="Rectangle 2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3" name="Rectangle 3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4" name="Rectangle 4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5" name="Rectangle 5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6" name="Rectangle 6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7" name="Rectangle 7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8" name="Rectangle 8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9" name="Line 9"/>
          <p:cNvSpPr>
            <a:spLocks noChangeShapeType="1"/>
          </p:cNvSpPr>
          <p:nvPr/>
        </p:nvSpPr>
        <p:spPr bwMode="auto">
          <a:xfrm>
            <a:off x="2133600" y="300355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850" name="Line 10"/>
          <p:cNvSpPr>
            <a:spLocks noChangeShapeType="1"/>
          </p:cNvSpPr>
          <p:nvPr/>
        </p:nvSpPr>
        <p:spPr bwMode="auto">
          <a:xfrm>
            <a:off x="2133600" y="525780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851" name="Rectangle 11"/>
          <p:cNvSpPr>
            <a:spLocks noChangeArrowheads="1"/>
          </p:cNvSpPr>
          <p:nvPr/>
        </p:nvSpPr>
        <p:spPr bwMode="auto">
          <a:xfrm>
            <a:off x="2171700" y="3095626"/>
            <a:ext cx="8077200" cy="2062103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All objects managed by SNMP are given an object identifier.</a:t>
            </a:r>
          </a:p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The object identifier always starts with 1.3.6.1.2.1.</a:t>
            </a:r>
          </a:p>
        </p:txBody>
      </p:sp>
      <p:grpSp>
        <p:nvGrpSpPr>
          <p:cNvPr id="675852" name="Group 12"/>
          <p:cNvGrpSpPr>
            <a:grpSpLocks/>
          </p:cNvGrpSpPr>
          <p:nvPr/>
        </p:nvGrpSpPr>
        <p:grpSpPr bwMode="auto">
          <a:xfrm>
            <a:off x="2133600" y="2360614"/>
            <a:ext cx="1143000" cy="566737"/>
            <a:chOff x="1200" y="1248"/>
            <a:chExt cx="720" cy="357"/>
          </a:xfrm>
        </p:grpSpPr>
        <p:pic>
          <p:nvPicPr>
            <p:cNvPr id="675853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5854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6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67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7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7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7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6879EC-6F54-4537-A319-D64DF98239F0}" type="slidenum">
              <a:rPr lang="en-US" altLang="en-US"/>
              <a:pPr/>
              <a:t>6</a:t>
            </a:fld>
            <a:endParaRPr lang="en-US" altLang="en-US"/>
          </a:p>
        </p:txBody>
      </p:sp>
      <p:grpSp>
        <p:nvGrpSpPr>
          <p:cNvPr id="677890" name="Group 2"/>
          <p:cNvGrpSpPr>
            <a:grpSpLocks/>
          </p:cNvGrpSpPr>
          <p:nvPr/>
        </p:nvGrpSpPr>
        <p:grpSpPr bwMode="auto">
          <a:xfrm>
            <a:off x="1752600" y="228600"/>
            <a:ext cx="8458200" cy="5791200"/>
            <a:chOff x="144" y="144"/>
            <a:chExt cx="5328" cy="3648"/>
          </a:xfrm>
        </p:grpSpPr>
        <p:grpSp>
          <p:nvGrpSpPr>
            <p:cNvPr id="677891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677892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93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94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7895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677896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97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98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7899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677900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677901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902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90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7904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677905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67790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90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908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7909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677910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911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912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677913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858838"/>
            <a:ext cx="7231062" cy="508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42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94"/>
    </mc:Choice>
    <mc:Fallback>
      <p:transition spd="slow" advTm="36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B7F3CC-E1EE-49A3-8DFA-8065FB90955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28738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24.6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Conceptual data types</a:t>
            </a:r>
          </a:p>
        </p:txBody>
      </p:sp>
      <p:sp>
        <p:nvSpPr>
          <p:cNvPr id="628739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0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1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2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3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4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5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62874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4" y="2019300"/>
            <a:ext cx="8053387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45"/>
    </mc:Choice>
    <mc:Fallback>
      <p:transition spd="slow" advTm="89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A5998A-C46E-4932-A787-0E1AD8C2C45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30786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24.7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Encoding format</a:t>
            </a:r>
          </a:p>
        </p:txBody>
      </p:sp>
      <p:sp>
        <p:nvSpPr>
          <p:cNvPr id="630787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88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89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90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91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92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93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63079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14526"/>
            <a:ext cx="7678738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012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405"/>
    </mc:Choice>
    <mc:Fallback>
      <p:transition spd="slow" advTm="215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30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F35E57-7D80-4555-9AF6-8AB7C59954F3}" type="slidenum">
              <a:rPr lang="en-US" altLang="en-US"/>
              <a:pPr/>
              <a:t>9</a:t>
            </a:fld>
            <a:endParaRPr lang="en-US" altLang="en-US"/>
          </a:p>
        </p:txBody>
      </p:sp>
      <p:grpSp>
        <p:nvGrpSpPr>
          <p:cNvPr id="679938" name="Group 2"/>
          <p:cNvGrpSpPr>
            <a:grpSpLocks/>
          </p:cNvGrpSpPr>
          <p:nvPr/>
        </p:nvGrpSpPr>
        <p:grpSpPr bwMode="auto">
          <a:xfrm>
            <a:off x="1752600" y="228600"/>
            <a:ext cx="8458200" cy="5791200"/>
            <a:chOff x="144" y="144"/>
            <a:chExt cx="5328" cy="3648"/>
          </a:xfrm>
        </p:grpSpPr>
        <p:grpSp>
          <p:nvGrpSpPr>
            <p:cNvPr id="679939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679940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9941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9942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9943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679944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9945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9946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9947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679948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679949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9950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995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9952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679953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67995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995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9956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9957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67995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9959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9960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679962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1447800"/>
            <a:ext cx="5465763" cy="399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43"/>
    </mc:Choice>
    <mc:Fallback>
      <p:transition spd="slow" advTm="33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6.9|18.8|6.6|4.4|30.5|8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MediaLengthInSeconds xmlns="803c8e6e-8136-4d7d-af1c-024f8e6687c9" xsi:nil="true"/>
    <SharedWithUsers xmlns="6464b784-94fc-4d5d-8912-f9bf35373677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47B6798-817C-4B71-A17F-8A68A35D70EF}"/>
</file>

<file path=customXml/itemProps2.xml><?xml version="1.0" encoding="utf-8"?>
<ds:datastoreItem xmlns:ds="http://schemas.openxmlformats.org/officeDocument/2006/customXml" ds:itemID="{9A2AD6DD-2191-4A5E-8753-813C4D9B3437}"/>
</file>

<file path=customXml/itemProps3.xml><?xml version="1.0" encoding="utf-8"?>
<ds:datastoreItem xmlns:ds="http://schemas.openxmlformats.org/officeDocument/2006/customXml" ds:itemID="{D170231E-A548-45D4-99BB-75E491A8323A}"/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184</Words>
  <Application>Microsoft Office PowerPoint</Application>
  <PresentationFormat>Widescreen</PresentationFormat>
  <Paragraphs>57</Paragraphs>
  <Slides>12</Slides>
  <Notes>12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Unicode MS</vt:lpstr>
      <vt:lpstr>Calibri</vt:lpstr>
      <vt:lpstr>Calibri Light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MAHE</cp:lastModifiedBy>
  <cp:revision>7</cp:revision>
  <dcterms:created xsi:type="dcterms:W3CDTF">2020-04-13T10:49:07Z</dcterms:created>
  <dcterms:modified xsi:type="dcterms:W3CDTF">2020-04-18T09:29:06Z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0x010100C93ACEB14D7C914C9A66454C530220F9</vt:lpwstr>
  </property>
  <property fmtid="{D5CDD505-2E9C-101B-9397-08002B2CF9AE}" pid="3" name="Order">
    <vt:lpwstr>125700.000000000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